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2"/>
  </p:notesMasterIdLst>
  <p:sldIdLst>
    <p:sldId id="296" r:id="rId2"/>
    <p:sldId id="265" r:id="rId3"/>
    <p:sldId id="297" r:id="rId4"/>
    <p:sldId id="299" r:id="rId5"/>
    <p:sldId id="300" r:id="rId6"/>
    <p:sldId id="266" r:id="rId7"/>
    <p:sldId id="257" r:id="rId8"/>
    <p:sldId id="258" r:id="rId9"/>
    <p:sldId id="287" r:id="rId10"/>
    <p:sldId id="283" r:id="rId11"/>
    <p:sldId id="284" r:id="rId12"/>
    <p:sldId id="285" r:id="rId13"/>
    <p:sldId id="289" r:id="rId14"/>
    <p:sldId id="264" r:id="rId15"/>
    <p:sldId id="292" r:id="rId16"/>
    <p:sldId id="290" r:id="rId17"/>
    <p:sldId id="291" r:id="rId18"/>
    <p:sldId id="268" r:id="rId19"/>
    <p:sldId id="294" r:id="rId20"/>
    <p:sldId id="29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5F11"/>
    <a:srgbClr val="B05408"/>
    <a:srgbClr val="E06B0A"/>
    <a:srgbClr val="E86E0A"/>
    <a:srgbClr val="EF720B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90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6762A-BC90-4792-826B-CA9D9C52A9D6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583C1-82B1-4DBC-965B-2BC41F68C4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A401011-293B-44E8-8FA8-C526E637023C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CC85AF9-9ADF-4136-84F9-686096E209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85794"/>
            <a:ext cx="8686800" cy="52943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MODULE 3a</a:t>
            </a:r>
          </a:p>
          <a:p>
            <a:pPr algn="ctr">
              <a:buNone/>
            </a:pPr>
            <a:r>
              <a:rPr lang="en-US" sz="6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(Spotlight 11)</a:t>
            </a:r>
            <a:r>
              <a:rPr lang="en-US" sz="7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en-US" sz="7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en-US" sz="7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RESPONSIBILITY 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Read the </a:t>
            </a:r>
            <a:r>
              <a:rPr lang="en-US" b="1" dirty="0" err="1" smtClean="0">
                <a:solidFill>
                  <a:srgbClr val="C00000"/>
                </a:solidFill>
              </a:rPr>
              <a:t>tittle</a:t>
            </a:r>
            <a:r>
              <a:rPr lang="en-US" b="1" dirty="0" smtClean="0">
                <a:solidFill>
                  <a:srgbClr val="C00000"/>
                </a:solidFill>
              </a:rPr>
              <a:t> of the headings below. What do you think the text is about?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Nasty </a:t>
            </a:r>
            <a:r>
              <a:rPr lang="en-US" sz="4000" b="1" dirty="0" err="1" smtClean="0">
                <a:solidFill>
                  <a:srgbClr val="002060"/>
                </a:solidFill>
              </a:rPr>
              <a:t>atack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smtClean="0"/>
              <a:t>– </a:t>
            </a:r>
            <a:r>
              <a:rPr lang="ru-RU" sz="4000" b="1" dirty="0" smtClean="0"/>
              <a:t>отвратительное нападение</a:t>
            </a:r>
            <a:endParaRPr lang="en-US" sz="4000" b="1" dirty="0" smtClean="0"/>
          </a:p>
          <a:p>
            <a:r>
              <a:rPr lang="en-US" sz="4000" b="1" dirty="0" smtClean="0">
                <a:solidFill>
                  <a:srgbClr val="002060"/>
                </a:solidFill>
              </a:rPr>
              <a:t>Unlucky muggers </a:t>
            </a:r>
            <a:r>
              <a:rPr lang="en-US" sz="4000" b="1" dirty="0" smtClean="0"/>
              <a:t>–</a:t>
            </a:r>
            <a:r>
              <a:rPr lang="ru-RU" sz="4000" b="1" dirty="0" smtClean="0"/>
              <a:t> невезучие грабители</a:t>
            </a:r>
            <a:endParaRPr lang="en-US" sz="4000" b="1" dirty="0" smtClean="0"/>
          </a:p>
          <a:p>
            <a:r>
              <a:rPr lang="en-US" sz="4000" b="1" dirty="0" smtClean="0">
                <a:solidFill>
                  <a:srgbClr val="002060"/>
                </a:solidFill>
              </a:rPr>
              <a:t>Fraud victim </a:t>
            </a:r>
            <a:r>
              <a:rPr lang="en-US" sz="4000" b="1" dirty="0" smtClean="0"/>
              <a:t>–</a:t>
            </a:r>
            <a:r>
              <a:rPr lang="ru-RU" sz="4000" b="1" dirty="0" smtClean="0"/>
              <a:t> жертва обмана</a:t>
            </a:r>
            <a:r>
              <a:rPr lang="en-US" sz="4000" b="1" dirty="0" smtClean="0"/>
              <a:t> </a:t>
            </a:r>
          </a:p>
          <a:p>
            <a:r>
              <a:rPr lang="en-US" sz="4000" b="1" dirty="0" smtClean="0">
                <a:solidFill>
                  <a:srgbClr val="002060"/>
                </a:solidFill>
              </a:rPr>
              <a:t>Caught in the act </a:t>
            </a:r>
            <a:r>
              <a:rPr lang="en-US" sz="4000" b="1" dirty="0" smtClean="0"/>
              <a:t>–</a:t>
            </a:r>
            <a:r>
              <a:rPr lang="ru-RU" sz="4000" b="1" dirty="0" smtClean="0"/>
              <a:t> пойман на месте преступления</a:t>
            </a:r>
            <a:endParaRPr lang="en-US" sz="4000" b="1" dirty="0" smtClean="0"/>
          </a:p>
          <a:p>
            <a:r>
              <a:rPr lang="en-US" sz="4000" b="1" dirty="0" smtClean="0">
                <a:solidFill>
                  <a:srgbClr val="002060"/>
                </a:solidFill>
              </a:rPr>
              <a:t>Common trick </a:t>
            </a:r>
            <a:r>
              <a:rPr lang="en-US" sz="4000" b="1" dirty="0" smtClean="0"/>
              <a:t>–</a:t>
            </a:r>
            <a:r>
              <a:rPr lang="ru-RU" sz="4000" b="1" dirty="0" smtClean="0"/>
              <a:t> обычный обман </a:t>
            </a:r>
            <a:r>
              <a:rPr lang="en-US" sz="4000" b="1" dirty="0" smtClean="0"/>
              <a:t> </a:t>
            </a:r>
            <a:endParaRPr lang="ru-RU" sz="4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LISTEN, read and check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 – FRAUD VICTIM.</a:t>
            </a:r>
          </a:p>
          <a:p>
            <a:r>
              <a:rPr lang="en-US" b="1" dirty="0" smtClean="0"/>
              <a:t>2 – CAUGHT IN THE ACT.</a:t>
            </a:r>
          </a:p>
          <a:p>
            <a:r>
              <a:rPr lang="en-US" b="1" dirty="0" smtClean="0"/>
              <a:t>3 – NASTY ATTACK</a:t>
            </a:r>
          </a:p>
          <a:p>
            <a:r>
              <a:rPr lang="en-US" b="1" dirty="0" smtClean="0"/>
              <a:t>4 – COMMON TRICK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words/ phrases helped you to find answers?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terrible fraudsters </a:t>
            </a:r>
            <a:r>
              <a:rPr lang="ru-RU" dirty="0" smtClean="0"/>
              <a:t>(мошенники) </a:t>
            </a:r>
            <a:r>
              <a:rPr lang="en-US" dirty="0" smtClean="0"/>
              <a:t>are just trying to trick</a:t>
            </a:r>
            <a:r>
              <a:rPr lang="ru-RU" dirty="0" smtClean="0"/>
              <a:t> (обмануть)</a:t>
            </a:r>
            <a:r>
              <a:rPr lang="en-US" dirty="0" smtClean="0"/>
              <a:t> gullible </a:t>
            </a:r>
            <a:r>
              <a:rPr lang="ru-RU" dirty="0" smtClean="0"/>
              <a:t>(наивных)</a:t>
            </a:r>
            <a:r>
              <a:rPr lang="en-US" dirty="0" smtClean="0"/>
              <a:t> people.</a:t>
            </a:r>
            <a:endParaRPr lang="ru-RU" dirty="0" smtClean="0"/>
          </a:p>
          <a:p>
            <a:r>
              <a:rPr lang="en-US" dirty="0" smtClean="0"/>
              <a:t>The police caught them red-handed ( </a:t>
            </a:r>
            <a:r>
              <a:rPr lang="ru-RU" dirty="0" smtClean="0"/>
              <a:t>с поличным).</a:t>
            </a:r>
          </a:p>
          <a:p>
            <a:r>
              <a:rPr lang="en-US" dirty="0" smtClean="0"/>
              <a:t>The attacker (</a:t>
            </a:r>
            <a:r>
              <a:rPr lang="ru-RU" dirty="0" smtClean="0"/>
              <a:t>нападающий)</a:t>
            </a:r>
            <a:r>
              <a:rPr lang="en-US" dirty="0" smtClean="0"/>
              <a:t> just came out of nowhere.</a:t>
            </a:r>
            <a:endParaRPr lang="ru-RU" dirty="0" smtClean="0"/>
          </a:p>
          <a:p>
            <a:r>
              <a:rPr lang="en-US" dirty="0" smtClean="0"/>
              <a:t>This has been happening a lot lately.</a:t>
            </a:r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Ex. 4a p. 46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000" b="1" dirty="0" smtClean="0"/>
              <a:t>Use words from the text to complete the table.</a:t>
            </a:r>
            <a:endParaRPr lang="ru-RU" sz="40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7158" y="71435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bank robbery</a:t>
            </a:r>
            <a:endParaRPr lang="ru-RU" sz="3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86116" y="714356"/>
            <a:ext cx="2643206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bank robber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43636" y="71435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rob (a bank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58" y="214290"/>
            <a:ext cx="2643206" cy="42860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Crime</a:t>
            </a:r>
            <a:endParaRPr lang="ru-RU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86116" y="214290"/>
            <a:ext cx="2643206" cy="42860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Criminal</a:t>
            </a:r>
            <a:endParaRPr lang="ru-RU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43636" y="214290"/>
            <a:ext cx="2643206" cy="42860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Verb</a:t>
            </a:r>
            <a:endParaRPr lang="ru-RU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7158" y="142873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burglary</a:t>
            </a:r>
            <a:endParaRPr lang="ru-RU" sz="32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7158" y="214311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mugging</a:t>
            </a:r>
            <a:endParaRPr lang="ru-RU" sz="32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7158" y="285749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shoplifting</a:t>
            </a:r>
            <a:endParaRPr lang="ru-RU" sz="32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7158" y="357187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theft</a:t>
            </a:r>
            <a:endParaRPr lang="ru-RU" sz="32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57158" y="428625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fraud</a:t>
            </a:r>
            <a:endParaRPr lang="ru-RU" sz="32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7158" y="500063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dirty="0" smtClean="0"/>
              <a:t>pickpocketing</a:t>
            </a:r>
            <a:endParaRPr lang="ru-RU" sz="30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57158" y="571501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murder</a:t>
            </a:r>
            <a:endParaRPr lang="ru-RU" sz="32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286116" y="1428736"/>
            <a:ext cx="2643206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 smtClean="0"/>
              <a:t>burglar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286116" y="2143116"/>
            <a:ext cx="2643206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mugger</a:t>
            </a:r>
            <a:endParaRPr lang="ru-RU" sz="3200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86116" y="2857496"/>
            <a:ext cx="2643206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b="1" dirty="0" smtClean="0"/>
              <a:t>shoplifter</a:t>
            </a:r>
            <a:endParaRPr lang="ru-RU" sz="3200" b="1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286116" y="3571876"/>
            <a:ext cx="2643206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thief</a:t>
            </a:r>
            <a:endParaRPr lang="ru-RU" sz="3200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286116" y="4286256"/>
            <a:ext cx="2643206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fraudster</a:t>
            </a:r>
            <a:endParaRPr lang="ru-RU" sz="3200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86116" y="5000636"/>
            <a:ext cx="2643206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pickpocket</a:t>
            </a:r>
            <a:endParaRPr lang="ru-RU" sz="3200" b="1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286116" y="5715016"/>
            <a:ext cx="2643206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murderer</a:t>
            </a:r>
            <a:endParaRPr lang="ru-RU" sz="3200" b="1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43636" y="142873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burgle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143636" y="214311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mug  sb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143636" y="285749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en-US" sz="3200" dirty="0" smtClean="0"/>
              <a:t>shoplift</a:t>
            </a:r>
            <a:endParaRPr lang="ru-RU" sz="32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143636" y="357187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steal (a car)</a:t>
            </a:r>
            <a:endParaRPr lang="ru-RU" sz="32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143636" y="428625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trick people</a:t>
            </a:r>
            <a:endParaRPr lang="ru-RU" sz="2400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143636" y="500063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steal (</a:t>
            </a:r>
            <a:r>
              <a:rPr lang="en-US" sz="2400" dirty="0" err="1" smtClean="0"/>
              <a:t>sb’s</a:t>
            </a:r>
            <a:r>
              <a:rPr lang="en-US" sz="2400" dirty="0" smtClean="0"/>
              <a:t> purse)</a:t>
            </a:r>
            <a:endParaRPr lang="ru-RU" sz="2400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143636" y="5715016"/>
            <a:ext cx="264320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murder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Which of the crimes is most serious?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Why do you think so?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Go to court</a:t>
            </a:r>
          </a:p>
          <a:p>
            <a:r>
              <a:rPr lang="en-US" sz="4800" dirty="0" smtClean="0"/>
              <a:t>Pay a fine</a:t>
            </a:r>
          </a:p>
          <a:p>
            <a:r>
              <a:rPr lang="en-US" sz="4800" dirty="0" smtClean="0"/>
              <a:t>Go to prison</a:t>
            </a:r>
          </a:p>
          <a:p>
            <a:r>
              <a:rPr lang="en-US" sz="4800" dirty="0" smtClean="0"/>
              <a:t>Get off with warning</a:t>
            </a:r>
          </a:p>
          <a:p>
            <a:r>
              <a:rPr lang="en-US" sz="4800" dirty="0" smtClean="0"/>
              <a:t>Do community service</a:t>
            </a:r>
            <a:endParaRPr lang="ru-RU" sz="4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Who helps people to investigate the crime?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442520" cy="4968552"/>
          </a:xfrm>
        </p:spPr>
        <p:txBody>
          <a:bodyPr/>
          <a:lstStyle/>
          <a:p>
            <a:r>
              <a:rPr lang="en-US" sz="2800" b="1" dirty="0" smtClean="0"/>
              <a:t>police officer</a:t>
            </a:r>
          </a:p>
          <a:p>
            <a:r>
              <a:rPr lang="en-US" sz="2800" b="1" dirty="0" smtClean="0"/>
              <a:t>lawyer</a:t>
            </a:r>
            <a:endParaRPr lang="ru-RU" sz="2800" b="1" dirty="0" smtClean="0"/>
          </a:p>
          <a:p>
            <a:r>
              <a:rPr lang="en-US" sz="2800" b="1" dirty="0" smtClean="0"/>
              <a:t>investigator – </a:t>
            </a:r>
            <a:r>
              <a:rPr lang="ru-RU" sz="2800" b="1" dirty="0" smtClean="0"/>
              <a:t>следователь</a:t>
            </a:r>
            <a:endParaRPr lang="en-US" sz="2800" b="1" dirty="0" smtClean="0"/>
          </a:p>
          <a:p>
            <a:r>
              <a:rPr lang="en-US" sz="2800" b="1" dirty="0" smtClean="0"/>
              <a:t>specialist in crime detection – </a:t>
            </a:r>
            <a:r>
              <a:rPr lang="ru-RU" sz="3200" b="1" dirty="0" smtClean="0"/>
              <a:t>криминалист</a:t>
            </a:r>
            <a:endParaRPr lang="en-US" sz="3200" b="1" dirty="0" smtClean="0"/>
          </a:p>
          <a:p>
            <a:r>
              <a:rPr lang="en-US" sz="2800" b="1" dirty="0" smtClean="0"/>
              <a:t>walking officer </a:t>
            </a:r>
            <a:r>
              <a:rPr lang="en-US" sz="3200" dirty="0" smtClean="0"/>
              <a:t>- </a:t>
            </a:r>
            <a:r>
              <a:rPr lang="ru-RU" sz="2800" b="1" dirty="0" smtClean="0"/>
              <a:t>сотрудник патрульной  полиции</a:t>
            </a:r>
            <a:endParaRPr lang="en-US" sz="2800" b="1" dirty="0" smtClean="0"/>
          </a:p>
          <a:p>
            <a:r>
              <a:rPr lang="en-US" sz="2800" b="1" dirty="0" smtClean="0"/>
              <a:t>detective officer - </a:t>
            </a:r>
            <a:r>
              <a:rPr lang="ru-RU" sz="2800" b="1" dirty="0" smtClean="0"/>
              <a:t>сотрудник уголовной полиции</a:t>
            </a:r>
            <a:r>
              <a:rPr lang="ru-RU" sz="2800" dirty="0" smtClean="0"/>
              <a:t> </a:t>
            </a:r>
            <a:endParaRPr lang="en-US" sz="2800" b="1" dirty="0" smtClean="0"/>
          </a:p>
          <a:p>
            <a:r>
              <a:rPr lang="en-US" sz="2800" b="1" dirty="0" smtClean="0"/>
              <a:t>district police officer – </a:t>
            </a:r>
            <a:r>
              <a:rPr lang="ru-RU" sz="2800" b="1" dirty="0" smtClean="0"/>
              <a:t>участковый</a:t>
            </a:r>
          </a:p>
          <a:p>
            <a:endParaRPr lang="ru-RU" sz="32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DESCRIBE PICTURES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http://www.bookva.com.au/static/products/photos/67/673549.1440641669.92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85926"/>
            <a:ext cx="350046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koliri.ru/uploads/media/comment/2017/04/19/22/176b60d1a0ba163102c0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214422"/>
            <a:ext cx="350046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0" y="214290"/>
            <a:ext cx="2500298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A  robber is someone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786150" y="214290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tries to trick gullible people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857232"/>
            <a:ext cx="2500298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en-US" b="1" dirty="0" smtClean="0"/>
              <a:t>A burglar is someone 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500174"/>
            <a:ext cx="250033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A mugger is someone</a:t>
            </a:r>
            <a:endParaRPr lang="ru-RU" dirty="0" smtClean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2143116"/>
            <a:ext cx="2571736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A shoplifter is someone</a:t>
            </a:r>
            <a:endParaRPr lang="ru-RU" dirty="0" smtClean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2786058"/>
            <a:ext cx="2571736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A thief is someone 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0" y="3429000"/>
            <a:ext cx="264317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A vandal is someone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0" y="4071942"/>
            <a:ext cx="271461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A pickpocket is someone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0" y="4714884"/>
            <a:ext cx="27860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A kidnapper is someone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0" y="5357826"/>
            <a:ext cx="2857488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A fraudster is someone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0" y="6000768"/>
            <a:ext cx="2857488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A murderer</a:t>
            </a:r>
            <a:r>
              <a:rPr lang="en-US" dirty="0" smtClean="0"/>
              <a:t> </a:t>
            </a:r>
            <a:r>
              <a:rPr lang="en-US" b="1" dirty="0" smtClean="0"/>
              <a:t>is</a:t>
            </a:r>
            <a:r>
              <a:rPr lang="en-US" dirty="0" smtClean="0"/>
              <a:t> </a:t>
            </a:r>
            <a:r>
              <a:rPr lang="en-US" b="1" dirty="0" smtClean="0"/>
              <a:t>someone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786150" y="857232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takes things which do not belong to them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786150" y="1500174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takes a person by force and demands a ransom</a:t>
            </a:r>
            <a:endParaRPr lang="ru-RU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786150" y="2143116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attacks people in the street in order to steal something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786150" y="2786058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breaks into people’s houses to steal things</a:t>
            </a:r>
            <a:endParaRPr lang="ru-RU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786150" y="4071942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damages property on purpose</a:t>
            </a:r>
            <a:endParaRPr lang="ru-RU" b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786150" y="3429000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kills somebody on purpose</a:t>
            </a:r>
            <a:endParaRPr lang="ru-RU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786150" y="4714884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uses any means to steal things (purses, mobiles etc.) from pockets or bags</a:t>
            </a:r>
            <a:endParaRPr lang="ru-RU" b="1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86150" y="5357826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steals something from shops, banks, etc</a:t>
            </a:r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786150" y="6000768"/>
            <a:ext cx="5357850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who steals something from shops</a:t>
            </a:r>
            <a:endParaRPr lang="ru-RU" b="1" dirty="0"/>
          </a:p>
        </p:txBody>
      </p:sp>
      <p:cxnSp>
        <p:nvCxnSpPr>
          <p:cNvPr id="24" name="Прямая со стрелкой 23"/>
          <p:cNvCxnSpPr>
            <a:stCxn id="2" idx="3"/>
            <a:endCxn id="21" idx="1"/>
          </p:cNvCxnSpPr>
          <p:nvPr/>
        </p:nvCxnSpPr>
        <p:spPr>
          <a:xfrm>
            <a:off x="2500298" y="500042"/>
            <a:ext cx="1285852" cy="514353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5" idx="3"/>
            <a:endCxn id="17" idx="1"/>
          </p:cNvCxnSpPr>
          <p:nvPr/>
        </p:nvCxnSpPr>
        <p:spPr>
          <a:xfrm>
            <a:off x="2500298" y="1142984"/>
            <a:ext cx="1285852" cy="192882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6" idx="3"/>
            <a:endCxn id="16" idx="1"/>
          </p:cNvCxnSpPr>
          <p:nvPr/>
        </p:nvCxnSpPr>
        <p:spPr>
          <a:xfrm>
            <a:off x="2500330" y="1785926"/>
            <a:ext cx="1285820" cy="64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7" idx="3"/>
            <a:endCxn id="22" idx="1"/>
          </p:cNvCxnSpPr>
          <p:nvPr/>
        </p:nvCxnSpPr>
        <p:spPr>
          <a:xfrm>
            <a:off x="2571736" y="2428868"/>
            <a:ext cx="1214414" cy="38576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8" idx="3"/>
            <a:endCxn id="14" idx="1"/>
          </p:cNvCxnSpPr>
          <p:nvPr/>
        </p:nvCxnSpPr>
        <p:spPr>
          <a:xfrm flipV="1">
            <a:off x="2571736" y="1142984"/>
            <a:ext cx="1214414" cy="192882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9" idx="3"/>
            <a:endCxn id="18" idx="1"/>
          </p:cNvCxnSpPr>
          <p:nvPr/>
        </p:nvCxnSpPr>
        <p:spPr>
          <a:xfrm>
            <a:off x="2643174" y="3714752"/>
            <a:ext cx="1142976" cy="64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0" idx="3"/>
            <a:endCxn id="20" idx="1"/>
          </p:cNvCxnSpPr>
          <p:nvPr/>
        </p:nvCxnSpPr>
        <p:spPr>
          <a:xfrm>
            <a:off x="2714612" y="4357694"/>
            <a:ext cx="1071538" cy="64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11" idx="3"/>
            <a:endCxn id="15" idx="1"/>
          </p:cNvCxnSpPr>
          <p:nvPr/>
        </p:nvCxnSpPr>
        <p:spPr>
          <a:xfrm flipV="1">
            <a:off x="2786050" y="1785926"/>
            <a:ext cx="1000100" cy="32147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2" idx="3"/>
          </p:cNvCxnSpPr>
          <p:nvPr/>
        </p:nvCxnSpPr>
        <p:spPr>
          <a:xfrm flipV="1">
            <a:off x="2857488" y="714356"/>
            <a:ext cx="928694" cy="492922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13" idx="3"/>
            <a:endCxn id="19" idx="1"/>
          </p:cNvCxnSpPr>
          <p:nvPr/>
        </p:nvCxnSpPr>
        <p:spPr>
          <a:xfrm flipV="1">
            <a:off x="2857488" y="3714752"/>
            <a:ext cx="928662" cy="25717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Choose the correct words. Check in the world list.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4400" dirty="0" smtClean="0"/>
              <a:t>Adam has got to go to court for a driving </a:t>
            </a:r>
            <a:r>
              <a:rPr lang="en-US" sz="4400" b="1" dirty="0" smtClean="0"/>
              <a:t>offence / crime</a:t>
            </a:r>
            <a:r>
              <a:rPr lang="en-US" sz="4400" dirty="0" smtClean="0"/>
              <a:t>.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The burglars were arrested and </a:t>
            </a:r>
            <a:r>
              <a:rPr lang="en-US" sz="4400" b="1" dirty="0" smtClean="0"/>
              <a:t>taken/ driven</a:t>
            </a:r>
            <a:r>
              <a:rPr lang="en-US" sz="4400" dirty="0" smtClean="0"/>
              <a:t> to court?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It’s </a:t>
            </a:r>
            <a:r>
              <a:rPr lang="en-US" sz="4400" b="1" dirty="0" smtClean="0"/>
              <a:t>unlawful/illegal</a:t>
            </a:r>
            <a:r>
              <a:rPr lang="en-US" sz="4400" dirty="0" smtClean="0"/>
              <a:t> to trespass on private property.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81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9124" y="214290"/>
            <a:ext cx="4089796" cy="3157536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Рисунок 2" descr="turma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86124"/>
            <a:ext cx="4778167" cy="3311829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4" name="Рисунок 3" descr="vmrjcdgpewquf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6282" y="3286124"/>
            <a:ext cx="4357718" cy="3377232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714348" y="1000108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642918"/>
            <a:ext cx="4357718" cy="23083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issue are we going to discuss?</a:t>
            </a:r>
            <a:endParaRPr lang="ru-RU" sz="48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86314" y="250030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CRIME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5805264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PUNISHMENT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3789040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RESPONSIBILITY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2066" y="4286256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COURT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628" y="5357826"/>
            <a:ext cx="271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PRISON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00892" y="4786322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LAW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Choose the correct words. Check in the world list.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</a:t>
            </a:r>
            <a:r>
              <a:rPr lang="en-US" sz="4000" dirty="0" smtClean="0"/>
              <a:t>. The judge </a:t>
            </a:r>
            <a:r>
              <a:rPr lang="en-US" sz="4000" b="1" dirty="0" smtClean="0"/>
              <a:t>announced / found </a:t>
            </a:r>
            <a:r>
              <a:rPr lang="en-US" sz="4000" dirty="0" smtClean="0"/>
              <a:t>him guilty of murder.</a:t>
            </a:r>
          </a:p>
          <a:p>
            <a:pPr>
              <a:buNone/>
            </a:pPr>
            <a:r>
              <a:rPr lang="en-US" sz="4000" dirty="0" smtClean="0"/>
              <a:t>5. The murderer received a life </a:t>
            </a:r>
            <a:r>
              <a:rPr lang="en-US" sz="4000" b="1" dirty="0" smtClean="0"/>
              <a:t>sentence / imprisonment.</a:t>
            </a:r>
          </a:p>
          <a:p>
            <a:pPr>
              <a:buNone/>
            </a:pPr>
            <a:r>
              <a:rPr lang="en-US" sz="4000" dirty="0" smtClean="0"/>
              <a:t>6. There were no </a:t>
            </a:r>
            <a:r>
              <a:rPr lang="en-US" sz="4000" b="1" dirty="0" smtClean="0"/>
              <a:t>witnesses / suspects </a:t>
            </a:r>
            <a:r>
              <a:rPr lang="en-US" sz="4000" dirty="0" smtClean="0"/>
              <a:t>to the accident.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d.multiurok.ru/html/2018/05/23/s_5b051ed26314a/906541_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742"/>
            <a:ext cx="9144000" cy="68937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54304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Which rights seem (the) most important to you.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fsd.multiurok.ru/html/2018/05/23/s_5b051ed26314a/906541_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1881" y="2102404"/>
            <a:ext cx="4572638" cy="34294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There are different laws that protect human rights.</a:t>
            </a:r>
            <a:endParaRPr lang="en-US" sz="40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Do you know any of such laws? In our country.</a:t>
            </a:r>
            <a:endParaRPr lang="en-US" sz="40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konstitutci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37272" y="2780928"/>
            <a:ext cx="4743244" cy="3791344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TextBox 2"/>
          <p:cNvSpPr txBox="1"/>
          <p:nvPr/>
        </p:nvSpPr>
        <p:spPr>
          <a:xfrm>
            <a:off x="251520" y="404664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What do you know about the Constitution of RF?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428596" y="1556792"/>
            <a:ext cx="85358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 first Constitution of Russia was adopted in 1918.</a:t>
            </a:r>
            <a:endParaRPr lang="ru-RU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836712"/>
            <a:ext cx="85689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1.When was the first Constitution of Russia adopted ? </a:t>
            </a:r>
            <a:endParaRPr lang="ru-RU" sz="2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1988840"/>
            <a:ext cx="80648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2. What about modern Constitution? When was it adopted?</a:t>
            </a:r>
            <a:endParaRPr lang="ru-RU" sz="2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7544" y="2348880"/>
            <a:ext cx="5904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It was adopted on the 12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of December 1993.</a:t>
            </a:r>
            <a:endParaRPr lang="ru-RU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95536" y="2708921"/>
            <a:ext cx="4608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3. How many articles does it have?</a:t>
            </a:r>
            <a:endParaRPr lang="ru-RU" sz="2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9552" y="3356992"/>
            <a:ext cx="4176464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It has 137 articles.</a:t>
            </a:r>
            <a:endParaRPr lang="ru-RU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428596" y="3714752"/>
            <a:ext cx="46805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4. What rights does the Constitution protect?</a:t>
            </a:r>
            <a:endParaRPr lang="ru-RU" sz="2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4581128"/>
            <a:ext cx="40324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smtClean="0"/>
              <a:t>The Constitution of Russian Federation protects the rights to life, work, housing, free thoughts and many other things.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715436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Have you been the victim of a crime? </a:t>
            </a:r>
            <a:endParaRPr lang="ru-RU" sz="4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96276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300" b="1" dirty="0" smtClean="0"/>
              <a:t>burglary</a:t>
            </a:r>
            <a:r>
              <a:rPr lang="en-US" sz="3300" dirty="0" smtClean="0"/>
              <a:t> </a:t>
            </a:r>
            <a:r>
              <a:rPr lang="en-US" sz="3300" dirty="0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[</a:t>
            </a:r>
            <a:r>
              <a:rPr lang="en-US" sz="3300" dirty="0" err="1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b</a:t>
            </a:r>
            <a:r>
              <a:rPr lang="en-US" sz="3300" u="sng" dirty="0" err="1" smtClean="0">
                <a:solidFill>
                  <a:schemeClr val="accent6">
                    <a:lumMod val="50000"/>
                  </a:schemeClr>
                </a:solidFill>
                <a:latin typeface="Calibri"/>
                <a:cs typeface="Arial"/>
              </a:rPr>
              <a:t>ɜ:</a:t>
            </a:r>
            <a:r>
              <a:rPr lang="en-US" sz="3300" dirty="0" err="1" smtClean="0">
                <a:solidFill>
                  <a:schemeClr val="accent6">
                    <a:lumMod val="50000"/>
                  </a:schemeClr>
                </a:solidFill>
                <a:latin typeface="Calibri"/>
                <a:cs typeface="Arial"/>
              </a:rPr>
              <a:t>ɡləri</a:t>
            </a:r>
            <a:r>
              <a:rPr lang="en-US" sz="3300" dirty="0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]</a:t>
            </a:r>
            <a:r>
              <a:rPr lang="en-US" sz="3300" dirty="0" smtClean="0"/>
              <a:t>–</a:t>
            </a:r>
            <a:r>
              <a:rPr lang="ru-RU" sz="33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300" dirty="0" smtClean="0"/>
              <a:t>кража со взломом</a:t>
            </a:r>
            <a:endParaRPr lang="en-US" sz="3300" dirty="0" smtClean="0"/>
          </a:p>
          <a:p>
            <a:pPr>
              <a:buNone/>
            </a:pPr>
            <a:r>
              <a:rPr lang="en-US" sz="3300" b="1" dirty="0" smtClean="0"/>
              <a:t>burgle</a:t>
            </a:r>
            <a:r>
              <a:rPr lang="en-US" sz="3300" dirty="0" smtClean="0"/>
              <a:t> – </a:t>
            </a:r>
            <a:r>
              <a:rPr lang="ru-RU" sz="3300" dirty="0" smtClean="0"/>
              <a:t>красть со взломом</a:t>
            </a:r>
            <a:endParaRPr lang="en-US" sz="3300" dirty="0" smtClean="0"/>
          </a:p>
          <a:p>
            <a:pPr>
              <a:buNone/>
            </a:pPr>
            <a:r>
              <a:rPr lang="en-US" sz="3300" b="1" dirty="0" smtClean="0"/>
              <a:t>chase</a:t>
            </a:r>
            <a:r>
              <a:rPr lang="en-US" sz="3300" dirty="0" smtClean="0"/>
              <a:t> –</a:t>
            </a:r>
            <a:r>
              <a:rPr lang="ru-RU" sz="3300" dirty="0" smtClean="0"/>
              <a:t> преследовать</a:t>
            </a:r>
            <a:endParaRPr lang="en-US" sz="3300" dirty="0" smtClean="0"/>
          </a:p>
          <a:p>
            <a:pPr>
              <a:buNone/>
            </a:pPr>
            <a:r>
              <a:rPr lang="en-US" sz="3300" b="1" dirty="0" smtClean="0"/>
              <a:t>convict</a:t>
            </a:r>
            <a:r>
              <a:rPr lang="en-US" sz="3300" dirty="0" smtClean="0"/>
              <a:t> -  </a:t>
            </a:r>
            <a:r>
              <a:rPr lang="ru-RU" sz="3300" dirty="0" smtClean="0"/>
              <a:t>выносить приговор, осуждать </a:t>
            </a:r>
            <a:endParaRPr lang="en-US" sz="3300" dirty="0" smtClean="0"/>
          </a:p>
          <a:p>
            <a:pPr>
              <a:buNone/>
            </a:pPr>
            <a:r>
              <a:rPr lang="en-US" sz="3300" b="1" dirty="0" smtClean="0"/>
              <a:t>culprit</a:t>
            </a:r>
            <a:r>
              <a:rPr lang="en-US" sz="3300" dirty="0" smtClean="0"/>
              <a:t> – </a:t>
            </a:r>
            <a:r>
              <a:rPr lang="ru-RU" sz="3300" dirty="0" smtClean="0"/>
              <a:t>преступник (виновный)</a:t>
            </a:r>
            <a:endParaRPr lang="en-US" sz="3300" dirty="0" smtClean="0"/>
          </a:p>
          <a:p>
            <a:pPr>
              <a:buNone/>
            </a:pPr>
            <a:r>
              <a:rPr lang="en-US" sz="3300" b="1" dirty="0" smtClean="0"/>
              <a:t>distract</a:t>
            </a:r>
            <a:r>
              <a:rPr lang="en-US" sz="3300" dirty="0" smtClean="0"/>
              <a:t> –</a:t>
            </a:r>
            <a:r>
              <a:rPr lang="ru-RU" sz="3300" dirty="0" smtClean="0"/>
              <a:t> отвлекать, уводить в сторону</a:t>
            </a:r>
            <a:endParaRPr lang="en-US" sz="3300" dirty="0" smtClean="0"/>
          </a:p>
          <a:p>
            <a:pPr lvl="0">
              <a:buNone/>
            </a:pPr>
            <a:r>
              <a:rPr lang="en-US" sz="3200" b="1" dirty="0" smtClean="0"/>
              <a:t>fee</a:t>
            </a:r>
            <a:r>
              <a:rPr lang="ru-RU" sz="3200" b="1" dirty="0" smtClean="0"/>
              <a:t> </a:t>
            </a:r>
            <a:r>
              <a:rPr lang="ru-RU" sz="3200" dirty="0" smtClean="0"/>
              <a:t>– плата</a:t>
            </a:r>
          </a:p>
          <a:p>
            <a:pPr>
              <a:buNone/>
            </a:pPr>
            <a:r>
              <a:rPr lang="en-US" sz="3300" b="1" dirty="0" smtClean="0"/>
              <a:t>fraudster</a:t>
            </a:r>
            <a:r>
              <a:rPr lang="en-US" sz="3300" dirty="0" smtClean="0"/>
              <a:t> </a:t>
            </a:r>
            <a:r>
              <a:rPr lang="en-US" sz="3300" dirty="0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[</a:t>
            </a:r>
            <a:r>
              <a:rPr lang="en-US" sz="3300" dirty="0" err="1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fr</a:t>
            </a:r>
            <a:r>
              <a:rPr lang="en-US" sz="3300" u="sng" dirty="0" err="1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ɔ:</a:t>
            </a:r>
            <a:r>
              <a:rPr lang="en-US" sz="3300" dirty="0" err="1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dstə</a:t>
            </a:r>
            <a:r>
              <a:rPr lang="en-US" sz="3300" dirty="0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]</a:t>
            </a:r>
            <a:r>
              <a:rPr lang="en-US" sz="3300" dirty="0" smtClean="0"/>
              <a:t>–</a:t>
            </a:r>
            <a:r>
              <a:rPr lang="en-US" sz="33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300" dirty="0" smtClean="0"/>
              <a:t>мошенник, аферист</a:t>
            </a:r>
            <a:endParaRPr lang="en-US" sz="3300" dirty="0" smtClean="0"/>
          </a:p>
          <a:p>
            <a:pPr>
              <a:buNone/>
            </a:pPr>
            <a:r>
              <a:rPr lang="en-US" sz="3300" b="1" dirty="0" smtClean="0"/>
              <a:t>grab</a:t>
            </a:r>
            <a:r>
              <a:rPr lang="en-US" sz="3300" dirty="0" smtClean="0"/>
              <a:t> –</a:t>
            </a:r>
            <a:r>
              <a:rPr lang="ru-RU" sz="3300" dirty="0" smtClean="0"/>
              <a:t> схватить, хватать</a:t>
            </a:r>
            <a:endParaRPr lang="en-US" sz="3300" dirty="0" smtClean="0"/>
          </a:p>
          <a:p>
            <a:pPr>
              <a:buNone/>
            </a:pPr>
            <a:r>
              <a:rPr lang="en-US" sz="3300" b="1" dirty="0" smtClean="0"/>
              <a:t>guilty</a:t>
            </a:r>
            <a:r>
              <a:rPr lang="en-US" sz="3300" dirty="0" smtClean="0"/>
              <a:t> </a:t>
            </a:r>
            <a:r>
              <a:rPr lang="en-US" sz="3300" dirty="0" smtClean="0">
                <a:latin typeface="Calibri"/>
              </a:rPr>
              <a:t>[</a:t>
            </a:r>
            <a:r>
              <a:rPr lang="en-US" sz="3300" dirty="0" err="1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ɡilti</a:t>
            </a:r>
            <a:r>
              <a:rPr lang="en-US" sz="3300" dirty="0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]</a:t>
            </a:r>
            <a:r>
              <a:rPr lang="en-US" sz="3300" dirty="0" smtClean="0"/>
              <a:t>–</a:t>
            </a:r>
            <a:r>
              <a:rPr lang="ru-RU" sz="3300" dirty="0" smtClean="0"/>
              <a:t>виновный</a:t>
            </a:r>
          </a:p>
          <a:p>
            <a:pPr>
              <a:buNone/>
            </a:pPr>
            <a:r>
              <a:rPr lang="en-US" sz="3600" b="1" dirty="0" smtClean="0"/>
              <a:t>gullible</a:t>
            </a:r>
            <a:r>
              <a:rPr lang="en-US" sz="3600" dirty="0" smtClean="0"/>
              <a:t> </a:t>
            </a:r>
            <a:r>
              <a:rPr lang="en-US" sz="3600" dirty="0" smtClean="0">
                <a:latin typeface="Calibri"/>
              </a:rPr>
              <a:t>[</a:t>
            </a:r>
            <a:r>
              <a:rPr lang="en-US" sz="3600" dirty="0" err="1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ɡ</a:t>
            </a:r>
            <a:r>
              <a:rPr lang="en-US" sz="3600" u="sng" dirty="0" err="1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ʌ</a:t>
            </a:r>
            <a:r>
              <a:rPr lang="en-US" sz="3600" dirty="0" err="1" smtClean="0">
                <a:solidFill>
                  <a:schemeClr val="accent6">
                    <a:lumMod val="50000"/>
                  </a:schemeClr>
                </a:solidFill>
                <a:latin typeface="Calibri"/>
              </a:rPr>
              <a:t>libl</a:t>
            </a:r>
            <a:r>
              <a:rPr lang="en-US" sz="3600" dirty="0" smtClean="0">
                <a:latin typeface="Calibri"/>
              </a:rPr>
              <a:t>]</a:t>
            </a:r>
            <a:r>
              <a:rPr lang="en-US" sz="3600" dirty="0" smtClean="0"/>
              <a:t> - </a:t>
            </a:r>
            <a:r>
              <a:rPr lang="ru-RU" sz="3600" dirty="0" smtClean="0"/>
              <a:t>доверчивый</a:t>
            </a:r>
            <a:endParaRPr lang="en-US" sz="3600" dirty="0" smtClean="0"/>
          </a:p>
          <a:p>
            <a:pPr>
              <a:buNone/>
            </a:pPr>
            <a:endParaRPr lang="ru-RU" sz="3300" dirty="0" smtClean="0"/>
          </a:p>
          <a:p>
            <a:pPr>
              <a:buNone/>
            </a:pPr>
            <a:endParaRPr lang="en-US" sz="33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53400" cy="9906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NEW WORDS &amp; PHRASES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928670"/>
            <a:ext cx="8929718" cy="564360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identify</a:t>
            </a:r>
            <a:r>
              <a:rPr lang="en-US" sz="3100" dirty="0" smtClean="0"/>
              <a:t> </a:t>
            </a:r>
            <a:r>
              <a:rPr lang="en-US" sz="3100" dirty="0" smtClean="0">
                <a:latin typeface="Calibri"/>
              </a:rPr>
              <a:t>[</a:t>
            </a:r>
            <a:r>
              <a:rPr lang="en-US" sz="3100" dirty="0" err="1" smtClean="0">
                <a:latin typeface="Calibri"/>
              </a:rPr>
              <a:t>aid</a:t>
            </a:r>
            <a:r>
              <a:rPr lang="en-US" sz="3100" u="sng" dirty="0" err="1" smtClean="0">
                <a:latin typeface="Calibri"/>
              </a:rPr>
              <a:t>e</a:t>
            </a:r>
            <a:r>
              <a:rPr lang="en-US" sz="3100" dirty="0" err="1" smtClean="0">
                <a:latin typeface="Calibri"/>
              </a:rPr>
              <a:t>ntifai</a:t>
            </a:r>
            <a:r>
              <a:rPr lang="en-US" sz="3100" dirty="0" smtClean="0">
                <a:latin typeface="Calibri"/>
              </a:rPr>
              <a:t>]</a:t>
            </a:r>
            <a:r>
              <a:rPr lang="en-US" sz="3100" dirty="0" smtClean="0"/>
              <a:t>– </a:t>
            </a:r>
            <a:r>
              <a:rPr lang="ru-RU" sz="3100" dirty="0" smtClean="0"/>
              <a:t>опознавать, идентифицировать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means</a:t>
            </a:r>
            <a:r>
              <a:rPr lang="en-US" sz="3100" dirty="0" smtClean="0"/>
              <a:t> –</a:t>
            </a:r>
            <a:r>
              <a:rPr lang="ru-RU" sz="3100" dirty="0" smtClean="0"/>
              <a:t> средство, способ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mug</a:t>
            </a:r>
            <a:r>
              <a:rPr lang="en-US" sz="3100" dirty="0" smtClean="0"/>
              <a:t> – </a:t>
            </a:r>
            <a:r>
              <a:rPr lang="ru-RU" sz="3100" dirty="0" smtClean="0"/>
              <a:t>нападать, грабить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mugging</a:t>
            </a:r>
            <a:r>
              <a:rPr lang="en-US" sz="3100" dirty="0" smtClean="0"/>
              <a:t> – </a:t>
            </a:r>
            <a:r>
              <a:rPr lang="ru-RU" sz="3100" dirty="0" smtClean="0"/>
              <a:t>уличный грабеж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offence</a:t>
            </a:r>
            <a:r>
              <a:rPr lang="en-US" sz="3100" dirty="0" smtClean="0"/>
              <a:t> –</a:t>
            </a:r>
            <a:r>
              <a:rPr lang="ru-RU" sz="3100" dirty="0" smtClean="0"/>
              <a:t> нарушение, проступок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pickpocket</a:t>
            </a:r>
            <a:r>
              <a:rPr lang="en-US" sz="3100" dirty="0" smtClean="0"/>
              <a:t> – </a:t>
            </a:r>
            <a:r>
              <a:rPr lang="ru-RU" sz="3100" dirty="0" smtClean="0"/>
              <a:t>вор- карманник </a:t>
            </a:r>
            <a:endParaRPr lang="en-US" sz="3100" dirty="0" smtClean="0"/>
          </a:p>
          <a:p>
            <a:pPr lvl="0">
              <a:spcBef>
                <a:spcPts val="0"/>
              </a:spcBef>
              <a:buNone/>
            </a:pPr>
            <a:r>
              <a:rPr lang="en-US" sz="3200" b="1" dirty="0" smtClean="0"/>
              <a:t>petty</a:t>
            </a:r>
            <a:r>
              <a:rPr lang="en-US" sz="3200" dirty="0" smtClean="0"/>
              <a:t> [</a:t>
            </a:r>
            <a:r>
              <a:rPr lang="en-US" sz="3200" dirty="0" err="1" smtClean="0"/>
              <a:t>p</a:t>
            </a:r>
            <a:r>
              <a:rPr lang="en-US" sz="3200" u="sng" dirty="0" err="1" smtClean="0"/>
              <a:t>e</a:t>
            </a:r>
            <a:r>
              <a:rPr lang="en-US" sz="3200" dirty="0" err="1" smtClean="0"/>
              <a:t>ti</a:t>
            </a:r>
            <a:r>
              <a:rPr lang="en-US" sz="3200" dirty="0" smtClean="0"/>
              <a:t>] </a:t>
            </a:r>
            <a:r>
              <a:rPr lang="ru-RU" sz="3200" dirty="0" smtClean="0"/>
              <a:t> – незначительный 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scam </a:t>
            </a:r>
            <a:r>
              <a:rPr lang="en-US" sz="3100" dirty="0" smtClean="0"/>
              <a:t>–</a:t>
            </a:r>
            <a:r>
              <a:rPr lang="ru-RU" sz="3100" dirty="0" smtClean="0"/>
              <a:t> афера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shaken up </a:t>
            </a:r>
            <a:r>
              <a:rPr lang="en-US" sz="3100" dirty="0" smtClean="0"/>
              <a:t>–</a:t>
            </a:r>
            <a:r>
              <a:rPr lang="ru-RU" sz="3100" dirty="0" smtClean="0"/>
              <a:t> взволнованный, потрясенный</a:t>
            </a:r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shoplift</a:t>
            </a:r>
            <a:r>
              <a:rPr lang="en-US" sz="3100" dirty="0" smtClean="0"/>
              <a:t> – </a:t>
            </a:r>
            <a:r>
              <a:rPr lang="ru-RU" sz="3100" dirty="0" smtClean="0"/>
              <a:t>воровать товары из магазина</a:t>
            </a:r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threaten</a:t>
            </a:r>
            <a:r>
              <a:rPr lang="en-US" sz="3100" dirty="0" smtClean="0"/>
              <a:t> </a:t>
            </a:r>
            <a:r>
              <a:rPr lang="en-US" sz="3100" dirty="0" smtClean="0">
                <a:latin typeface="Calibri"/>
              </a:rPr>
              <a:t>[</a:t>
            </a:r>
            <a:r>
              <a:rPr lang="ru-RU" sz="3100" dirty="0" smtClean="0"/>
              <a:t>Ѳ</a:t>
            </a:r>
            <a:r>
              <a:rPr lang="en-US" sz="3100" dirty="0" err="1" smtClean="0">
                <a:latin typeface="Calibri"/>
              </a:rPr>
              <a:t>r</a:t>
            </a:r>
            <a:r>
              <a:rPr lang="en-US" sz="3100" u="sng" dirty="0" err="1" smtClean="0">
                <a:latin typeface="Calibri"/>
              </a:rPr>
              <a:t>e</a:t>
            </a:r>
            <a:r>
              <a:rPr lang="en-US" sz="3100" dirty="0" err="1" smtClean="0">
                <a:latin typeface="Calibri"/>
              </a:rPr>
              <a:t>tn</a:t>
            </a:r>
            <a:r>
              <a:rPr lang="en-US" sz="3100" dirty="0" smtClean="0">
                <a:latin typeface="Calibri"/>
              </a:rPr>
              <a:t>]</a:t>
            </a:r>
            <a:r>
              <a:rPr lang="en-US" sz="3100" dirty="0" smtClean="0"/>
              <a:t>- </a:t>
            </a:r>
            <a:r>
              <a:rPr lang="ru-RU" sz="3100" dirty="0" smtClean="0"/>
              <a:t>угрожать</a:t>
            </a:r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witness</a:t>
            </a:r>
            <a:r>
              <a:rPr lang="en-US" sz="3100" dirty="0" smtClean="0"/>
              <a:t> – </a:t>
            </a:r>
            <a:r>
              <a:rPr lang="ru-RU" sz="3100" dirty="0" smtClean="0"/>
              <a:t>свидетель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endParaRPr lang="ru-RU" sz="3100" dirty="0" smtClean="0"/>
          </a:p>
          <a:p>
            <a:pPr>
              <a:spcBef>
                <a:spcPts val="0"/>
              </a:spcBef>
              <a:buNone/>
            </a:pPr>
            <a:endParaRPr lang="en-US" sz="31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ctr"/>
            <a:r>
              <a:rPr lang="en-US" sz="4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NEW WORDS &amp; PHRASES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578647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31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PHRASES</a:t>
            </a:r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break the law – </a:t>
            </a:r>
            <a:r>
              <a:rPr lang="ru-RU" sz="3100" dirty="0" smtClean="0"/>
              <a:t>нарушать закон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catch </a:t>
            </a:r>
            <a:r>
              <a:rPr lang="en-US" sz="3100" b="1" i="1" dirty="0" err="1" smtClean="0"/>
              <a:t>smb</a:t>
            </a:r>
            <a:r>
              <a:rPr lang="en-US" sz="3100" b="1" dirty="0" smtClean="0"/>
              <a:t>. in the act </a:t>
            </a:r>
            <a:r>
              <a:rPr lang="en-US" sz="3100" dirty="0" smtClean="0"/>
              <a:t>– </a:t>
            </a:r>
            <a:r>
              <a:rPr lang="ru-RU" sz="3100" dirty="0" smtClean="0"/>
              <a:t>поймать на месте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catch </a:t>
            </a:r>
            <a:r>
              <a:rPr lang="en-US" sz="3100" b="1" i="1" dirty="0" err="1" smtClean="0"/>
              <a:t>smb</a:t>
            </a:r>
            <a:r>
              <a:rPr lang="en-US" sz="3100" b="1" i="1" dirty="0" smtClean="0"/>
              <a:t> </a:t>
            </a:r>
            <a:r>
              <a:rPr lang="en-US" sz="3100" b="1" dirty="0" smtClean="0"/>
              <a:t>red handed </a:t>
            </a:r>
            <a:r>
              <a:rPr lang="en-US" sz="3100" dirty="0" smtClean="0"/>
              <a:t>– </a:t>
            </a:r>
            <a:r>
              <a:rPr lang="ru-RU" sz="3100" dirty="0" smtClean="0"/>
              <a:t> поймать с поличным</a:t>
            </a:r>
          </a:p>
          <a:p>
            <a:pPr>
              <a:spcBef>
                <a:spcPts val="0"/>
              </a:spcBef>
              <a:buNone/>
            </a:pPr>
            <a:r>
              <a:rPr lang="en-US" sz="3200" b="1" dirty="0" smtClean="0"/>
              <a:t>confess</a:t>
            </a:r>
            <a:r>
              <a:rPr lang="ru-RU" sz="3200" b="1" dirty="0" smtClean="0"/>
              <a:t> </a:t>
            </a:r>
            <a:r>
              <a:rPr lang="en-US" sz="3200" b="1" dirty="0" smtClean="0"/>
              <a:t>to the crime</a:t>
            </a:r>
            <a:r>
              <a:rPr lang="en-US" sz="3200" dirty="0" smtClean="0"/>
              <a:t> –</a:t>
            </a:r>
            <a:r>
              <a:rPr lang="ru-RU" sz="3200" dirty="0" smtClean="0"/>
              <a:t> сознаваться в преступлении</a:t>
            </a:r>
            <a:endParaRPr lang="en-US" sz="32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fall for </a:t>
            </a:r>
            <a:r>
              <a:rPr lang="en-US" sz="3100" b="1" i="1" dirty="0" smtClean="0"/>
              <a:t>smth </a:t>
            </a:r>
            <a:r>
              <a:rPr lang="en-US" sz="3100" i="1" dirty="0" smtClean="0"/>
              <a:t>– </a:t>
            </a:r>
            <a:r>
              <a:rPr lang="ru-RU" sz="3100" dirty="0" smtClean="0"/>
              <a:t>попасться</a:t>
            </a:r>
            <a:r>
              <a:rPr lang="ru-RU" sz="3100" i="1" dirty="0" smtClean="0"/>
              <a:t> </a:t>
            </a:r>
            <a:r>
              <a:rPr lang="ru-RU" sz="3100" dirty="0" smtClean="0"/>
              <a:t>на удочку</a:t>
            </a:r>
            <a:r>
              <a:rPr lang="en-US" sz="3100" dirty="0" smtClean="0"/>
              <a:t>,</a:t>
            </a:r>
            <a:r>
              <a:rPr lang="ru-RU" sz="3100" dirty="0" smtClean="0"/>
              <a:t>обмануться</a:t>
            </a:r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find </a:t>
            </a:r>
            <a:r>
              <a:rPr lang="en-US" sz="3100" b="1" i="1" dirty="0" err="1" smtClean="0"/>
              <a:t>smb</a:t>
            </a:r>
            <a:r>
              <a:rPr lang="en-US" sz="3100" b="1" i="1" dirty="0" smtClean="0"/>
              <a:t>.</a:t>
            </a:r>
            <a:r>
              <a:rPr lang="en-US" sz="3100" b="1" dirty="0" smtClean="0"/>
              <a:t> guilty </a:t>
            </a:r>
            <a:r>
              <a:rPr lang="en-US" sz="3100" dirty="0" smtClean="0"/>
              <a:t>– </a:t>
            </a:r>
            <a:r>
              <a:rPr lang="ru-RU" sz="3100" dirty="0" smtClean="0"/>
              <a:t>признать виновным</a:t>
            </a:r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give evidence in court </a:t>
            </a:r>
            <a:r>
              <a:rPr lang="en-US" sz="3100" dirty="0" smtClean="0"/>
              <a:t>– </a:t>
            </a:r>
            <a:r>
              <a:rPr lang="ru-RU" sz="3100" dirty="0" smtClean="0"/>
              <a:t>дать показания в суде</a:t>
            </a:r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investigate</a:t>
            </a:r>
            <a:r>
              <a:rPr lang="en-US" sz="3100" dirty="0" smtClean="0"/>
              <a:t> </a:t>
            </a:r>
            <a:r>
              <a:rPr lang="en-US" sz="3100" b="1" dirty="0" smtClean="0"/>
              <a:t>the crime</a:t>
            </a:r>
            <a:r>
              <a:rPr lang="ru-RU" sz="3100" b="1" dirty="0" smtClean="0"/>
              <a:t> </a:t>
            </a:r>
            <a:r>
              <a:rPr lang="en-US" sz="3100" dirty="0" smtClean="0"/>
              <a:t>-</a:t>
            </a:r>
            <a:r>
              <a:rPr lang="ru-RU" sz="3100" dirty="0" smtClean="0"/>
              <a:t> расследовать</a:t>
            </a:r>
            <a:r>
              <a:rPr lang="en-US" sz="3100" dirty="0" smtClean="0"/>
              <a:t> </a:t>
            </a:r>
            <a:r>
              <a:rPr lang="ru-RU" sz="3100" dirty="0" smtClean="0"/>
              <a:t>преступление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out of the blue </a:t>
            </a:r>
            <a:r>
              <a:rPr lang="en-US" sz="3100" dirty="0" smtClean="0"/>
              <a:t>– </a:t>
            </a:r>
            <a:r>
              <a:rPr lang="ru-RU" sz="3100" dirty="0" smtClean="0"/>
              <a:t>ни с того, ни с сего (неожиданно)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take </a:t>
            </a:r>
            <a:r>
              <a:rPr lang="en-US" sz="3100" b="1" i="1" dirty="0" err="1" smtClean="0"/>
              <a:t>sb</a:t>
            </a:r>
            <a:r>
              <a:rPr lang="en-US" sz="3100" b="1" i="1" dirty="0" smtClean="0"/>
              <a:t> </a:t>
            </a:r>
            <a:r>
              <a:rPr lang="en-US" sz="3100" b="1" dirty="0" smtClean="0"/>
              <a:t>for a ride </a:t>
            </a:r>
            <a:r>
              <a:rPr lang="en-US" sz="3100" dirty="0" smtClean="0"/>
              <a:t>– </a:t>
            </a:r>
            <a:r>
              <a:rPr lang="ru-RU" sz="3100" dirty="0" smtClean="0"/>
              <a:t>обманывать</a:t>
            </a:r>
            <a:r>
              <a:rPr lang="en-US" sz="3100" dirty="0" smtClean="0"/>
              <a:t> </a:t>
            </a:r>
            <a:r>
              <a:rPr lang="ru-RU" sz="3100" i="1" dirty="0" err="1" smtClean="0"/>
              <a:t>кого-л</a:t>
            </a:r>
            <a:r>
              <a:rPr lang="ru-RU" sz="3100" dirty="0" smtClean="0"/>
              <a:t>, подшутить</a:t>
            </a:r>
            <a:endParaRPr lang="en-US" sz="3100" dirty="0" smtClean="0"/>
          </a:p>
          <a:p>
            <a:pPr>
              <a:spcBef>
                <a:spcPts val="0"/>
              </a:spcBef>
              <a:buNone/>
            </a:pPr>
            <a:r>
              <a:rPr lang="en-US" sz="3100" b="1" dirty="0" smtClean="0"/>
              <a:t>trick gullible people </a:t>
            </a:r>
            <a:r>
              <a:rPr lang="en-US" sz="3100" dirty="0" smtClean="0"/>
              <a:t>– </a:t>
            </a:r>
            <a:r>
              <a:rPr lang="ru-RU" sz="3100" dirty="0" smtClean="0"/>
              <a:t>обмануть доверчивых людей</a:t>
            </a:r>
          </a:p>
          <a:p>
            <a:pPr>
              <a:spcBef>
                <a:spcPts val="0"/>
              </a:spcBef>
              <a:buNone/>
            </a:pPr>
            <a:endParaRPr lang="en-US" sz="3100" dirty="0" smtClean="0"/>
          </a:p>
          <a:p>
            <a:pPr>
              <a:buNone/>
            </a:pP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1629</TotalTime>
  <Words>848</Words>
  <Application>Microsoft Office PowerPoint</Application>
  <PresentationFormat>Экран (4:3)</PresentationFormat>
  <Paragraphs>151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Franklin Gothic Book</vt:lpstr>
      <vt:lpstr>Franklin Gothic Medium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Which rights seem (the) most important to you.</vt:lpstr>
      <vt:lpstr>Презентация PowerPoint</vt:lpstr>
      <vt:lpstr>Презентация PowerPoint</vt:lpstr>
      <vt:lpstr>Have you been the victim of a crime? </vt:lpstr>
      <vt:lpstr>NEW WORDS &amp; PHRASES </vt:lpstr>
      <vt:lpstr>NEW WORDS &amp; PHRASES </vt:lpstr>
      <vt:lpstr>Read the tittle of the headings below. What do you think the text is about? </vt:lpstr>
      <vt:lpstr>LISTEN, read and check</vt:lpstr>
      <vt:lpstr>Which words/ phrases helped you to find answers?</vt:lpstr>
      <vt:lpstr>Ex. 4a p. 46</vt:lpstr>
      <vt:lpstr>Презентация PowerPoint</vt:lpstr>
      <vt:lpstr>Which of the crimes is most serious? Why do you think so?</vt:lpstr>
      <vt:lpstr>Who helps people to investigate the crime?</vt:lpstr>
      <vt:lpstr>DESCRIBE PICTURES</vt:lpstr>
      <vt:lpstr>Презентация PowerPoint</vt:lpstr>
      <vt:lpstr>Choose the correct words. Check in the world list.</vt:lpstr>
      <vt:lpstr>Choose the correct words. Check in the world list.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3. RESPONSIBILITY</dc:title>
  <dc:creator>Tanyusha</dc:creator>
  <cp:lastModifiedBy>PC</cp:lastModifiedBy>
  <cp:revision>219</cp:revision>
  <dcterms:created xsi:type="dcterms:W3CDTF">2011-11-07T16:42:31Z</dcterms:created>
  <dcterms:modified xsi:type="dcterms:W3CDTF">2021-01-21T17:36:22Z</dcterms:modified>
</cp:coreProperties>
</file>